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6"/>
  </p:sldMasterIdLst>
  <p:sldIdLst>
    <p:sldId id="256" r:id="rId7"/>
    <p:sldId id="257" r:id="rId8"/>
    <p:sldId id="262" r:id="rId9"/>
    <p:sldId id="269" r:id="rId10"/>
    <p:sldId id="259" r:id="rId11"/>
    <p:sldId id="267" r:id="rId12"/>
    <p:sldId id="268" r:id="rId13"/>
    <p:sldId id="271" r:id="rId14"/>
    <p:sldId id="258" r:id="rId15"/>
    <p:sldId id="260" r:id="rId16"/>
    <p:sldId id="277" r:id="rId17"/>
    <p:sldId id="275" r:id="rId18"/>
    <p:sldId id="264" r:id="rId19"/>
    <p:sldId id="266" r:id="rId20"/>
    <p:sldId id="265" r:id="rId21"/>
    <p:sldId id="272" r:id="rId22"/>
    <p:sldId id="278" r:id="rId23"/>
    <p:sldId id="276" r:id="rId24"/>
    <p:sldId id="273" r:id="rId25"/>
    <p:sldId id="263" r:id="rId26"/>
    <p:sldId id="274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[Päivittäin Covid potilaat_kopio.xlsx]Taul7!Pivot-taulukko3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Taul7!$B$3:$B$4</c:f>
              <c:strCache>
                <c:ptCount val="1"/>
                <c:pt idx="0">
                  <c:v>Covid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Taul7!$A$5:$A$17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Taul7!$B$5:$B$17</c:f>
              <c:numCache>
                <c:formatCode>General</c:formatCode>
                <c:ptCount val="12"/>
                <c:pt idx="0">
                  <c:v>12</c:v>
                </c:pt>
                <c:pt idx="1">
                  <c:v>13</c:v>
                </c:pt>
                <c:pt idx="2">
                  <c:v>17</c:v>
                </c:pt>
                <c:pt idx="3">
                  <c:v>18</c:v>
                </c:pt>
                <c:pt idx="4">
                  <c:v>16</c:v>
                </c:pt>
                <c:pt idx="5">
                  <c:v>9</c:v>
                </c:pt>
                <c:pt idx="6">
                  <c:v>14</c:v>
                </c:pt>
                <c:pt idx="7">
                  <c:v>15</c:v>
                </c:pt>
                <c:pt idx="8">
                  <c:v>7</c:v>
                </c:pt>
                <c:pt idx="9">
                  <c:v>8</c:v>
                </c:pt>
                <c:pt idx="10">
                  <c:v>16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6-4FA7-8597-C9971C1755F2}"/>
            </c:ext>
          </c:extLst>
        </c:ser>
        <c:ser>
          <c:idx val="1"/>
          <c:order val="1"/>
          <c:tx>
            <c:strRef>
              <c:f>Taul7!$C$3:$C$4</c:f>
              <c:strCache>
                <c:ptCount val="1"/>
                <c:pt idx="0">
                  <c:v>Inf 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Taul7!$A$5:$A$17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Taul7!$C$5:$C$17</c:f>
              <c:numCache>
                <c:formatCode>General</c:formatCode>
                <c:ptCount val="12"/>
                <c:pt idx="2">
                  <c:v>1</c:v>
                </c:pt>
                <c:pt idx="4">
                  <c:v>5</c:v>
                </c:pt>
                <c:pt idx="5">
                  <c:v>1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6-4FA7-8597-C9971C175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869216"/>
        <c:axId val="225869872"/>
      </c:barChart>
      <c:catAx>
        <c:axId val="22586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25869872"/>
        <c:crosses val="autoZero"/>
        <c:auto val="1"/>
        <c:lblAlgn val="ctr"/>
        <c:lblOffset val="100"/>
        <c:noMultiLvlLbl val="0"/>
      </c:catAx>
      <c:valAx>
        <c:axId val="22586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2586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[Päivittäin Covid potilaat_kopio.xlsx]Taul11!Pivot-taulukko4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Taul11!$C$3:$C$4</c:f>
              <c:strCache>
                <c:ptCount val="1"/>
                <c:pt idx="0">
                  <c:v>Covid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Taul11!$A$5:$B$36</c:f>
              <c:multiLvlStrCache>
                <c:ptCount val="3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10</c:v>
                  </c:pt>
                  <c:pt idx="5">
                    <c:v>11</c:v>
                  </c:pt>
                  <c:pt idx="6">
                    <c:v>12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</c:v>
                  </c:pt>
                  <c:pt idx="12">
                    <c:v>6</c:v>
                  </c:pt>
                  <c:pt idx="13">
                    <c:v>8</c:v>
                  </c:pt>
                  <c:pt idx="14">
                    <c:v>9</c:v>
                  </c:pt>
                  <c:pt idx="15">
                    <c:v>10</c:v>
                  </c:pt>
                  <c:pt idx="16">
                    <c:v>11</c:v>
                  </c:pt>
                  <c:pt idx="17">
                    <c:v>12</c:v>
                  </c:pt>
                  <c:pt idx="18">
                    <c:v>1</c:v>
                  </c:pt>
                  <c:pt idx="19">
                    <c:v>2</c:v>
                  </c:pt>
                  <c:pt idx="20">
                    <c:v>3</c:v>
                  </c:pt>
                  <c:pt idx="21">
                    <c:v>4</c:v>
                  </c:pt>
                  <c:pt idx="22">
                    <c:v>5</c:v>
                  </c:pt>
                  <c:pt idx="23">
                    <c:v>6</c:v>
                  </c:pt>
                  <c:pt idx="24">
                    <c:v>7</c:v>
                  </c:pt>
                  <c:pt idx="25">
                    <c:v>8</c:v>
                  </c:pt>
                  <c:pt idx="26">
                    <c:v>9</c:v>
                  </c:pt>
                  <c:pt idx="27">
                    <c:v>10</c:v>
                  </c:pt>
                  <c:pt idx="28">
                    <c:v>11</c:v>
                  </c:pt>
                  <c:pt idx="29">
                    <c:v>12</c:v>
                  </c:pt>
                  <c:pt idx="30">
                    <c:v>1</c:v>
                  </c:pt>
                </c:lvl>
                <c:lvl>
                  <c:pt idx="0">
                    <c:v>2020</c:v>
                  </c:pt>
                  <c:pt idx="7">
                    <c:v>2021</c:v>
                  </c:pt>
                  <c:pt idx="18">
                    <c:v>2022</c:v>
                  </c:pt>
                  <c:pt idx="30">
                    <c:v>2023</c:v>
                  </c:pt>
                </c:lvl>
              </c:multiLvlStrCache>
            </c:multiLvlStrRef>
          </c:cat>
          <c:val>
            <c:numRef>
              <c:f>Taul11!$C$5:$C$36</c:f>
              <c:numCache>
                <c:formatCode>General</c:formatCode>
                <c:ptCount val="31"/>
                <c:pt idx="2">
                  <c:v>2</c:v>
                </c:pt>
                <c:pt idx="3">
                  <c:v>8</c:v>
                </c:pt>
                <c:pt idx="4">
                  <c:v>7</c:v>
                </c:pt>
                <c:pt idx="5">
                  <c:v>4</c:v>
                </c:pt>
                <c:pt idx="6">
                  <c:v>10</c:v>
                </c:pt>
                <c:pt idx="7">
                  <c:v>5</c:v>
                </c:pt>
                <c:pt idx="8">
                  <c:v>7</c:v>
                </c:pt>
                <c:pt idx="9">
                  <c:v>12</c:v>
                </c:pt>
                <c:pt idx="10">
                  <c:v>9</c:v>
                </c:pt>
                <c:pt idx="11">
                  <c:v>5</c:v>
                </c:pt>
                <c:pt idx="12">
                  <c:v>1</c:v>
                </c:pt>
                <c:pt idx="13">
                  <c:v>6</c:v>
                </c:pt>
                <c:pt idx="14">
                  <c:v>4</c:v>
                </c:pt>
                <c:pt idx="15">
                  <c:v>6</c:v>
                </c:pt>
                <c:pt idx="16">
                  <c:v>20</c:v>
                </c:pt>
                <c:pt idx="17">
                  <c:v>31</c:v>
                </c:pt>
                <c:pt idx="18">
                  <c:v>12</c:v>
                </c:pt>
                <c:pt idx="19">
                  <c:v>13</c:v>
                </c:pt>
                <c:pt idx="20">
                  <c:v>17</c:v>
                </c:pt>
                <c:pt idx="21">
                  <c:v>18</c:v>
                </c:pt>
                <c:pt idx="22">
                  <c:v>16</c:v>
                </c:pt>
                <c:pt idx="23">
                  <c:v>9</c:v>
                </c:pt>
                <c:pt idx="24">
                  <c:v>14</c:v>
                </c:pt>
                <c:pt idx="25">
                  <c:v>15</c:v>
                </c:pt>
                <c:pt idx="26">
                  <c:v>7</c:v>
                </c:pt>
                <c:pt idx="27">
                  <c:v>8</c:v>
                </c:pt>
                <c:pt idx="28">
                  <c:v>16</c:v>
                </c:pt>
                <c:pt idx="29">
                  <c:v>11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C-4DFC-A1BA-84DF06FAC35D}"/>
            </c:ext>
          </c:extLst>
        </c:ser>
        <c:ser>
          <c:idx val="1"/>
          <c:order val="1"/>
          <c:tx>
            <c:strRef>
              <c:f>Taul11!$D$3:$D$4</c:f>
              <c:strCache>
                <c:ptCount val="1"/>
                <c:pt idx="0">
                  <c:v>Inf 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Taul11!$A$5:$B$36</c:f>
              <c:multiLvlStrCache>
                <c:ptCount val="3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10</c:v>
                  </c:pt>
                  <c:pt idx="5">
                    <c:v>11</c:v>
                  </c:pt>
                  <c:pt idx="6">
                    <c:v>12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</c:v>
                  </c:pt>
                  <c:pt idx="12">
                    <c:v>6</c:v>
                  </c:pt>
                  <c:pt idx="13">
                    <c:v>8</c:v>
                  </c:pt>
                  <c:pt idx="14">
                    <c:v>9</c:v>
                  </c:pt>
                  <c:pt idx="15">
                    <c:v>10</c:v>
                  </c:pt>
                  <c:pt idx="16">
                    <c:v>11</c:v>
                  </c:pt>
                  <c:pt idx="17">
                    <c:v>12</c:v>
                  </c:pt>
                  <c:pt idx="18">
                    <c:v>1</c:v>
                  </c:pt>
                  <c:pt idx="19">
                    <c:v>2</c:v>
                  </c:pt>
                  <c:pt idx="20">
                    <c:v>3</c:v>
                  </c:pt>
                  <c:pt idx="21">
                    <c:v>4</c:v>
                  </c:pt>
                  <c:pt idx="22">
                    <c:v>5</c:v>
                  </c:pt>
                  <c:pt idx="23">
                    <c:v>6</c:v>
                  </c:pt>
                  <c:pt idx="24">
                    <c:v>7</c:v>
                  </c:pt>
                  <c:pt idx="25">
                    <c:v>8</c:v>
                  </c:pt>
                  <c:pt idx="26">
                    <c:v>9</c:v>
                  </c:pt>
                  <c:pt idx="27">
                    <c:v>10</c:v>
                  </c:pt>
                  <c:pt idx="28">
                    <c:v>11</c:v>
                  </c:pt>
                  <c:pt idx="29">
                    <c:v>12</c:v>
                  </c:pt>
                  <c:pt idx="30">
                    <c:v>1</c:v>
                  </c:pt>
                </c:lvl>
                <c:lvl>
                  <c:pt idx="0">
                    <c:v>2020</c:v>
                  </c:pt>
                  <c:pt idx="7">
                    <c:v>2021</c:v>
                  </c:pt>
                  <c:pt idx="18">
                    <c:v>2022</c:v>
                  </c:pt>
                  <c:pt idx="30">
                    <c:v>2023</c:v>
                  </c:pt>
                </c:lvl>
              </c:multiLvlStrCache>
            </c:multiLvlStrRef>
          </c:cat>
          <c:val>
            <c:numRef>
              <c:f>Taul11!$D$5:$D$36</c:f>
              <c:numCache>
                <c:formatCode>General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20">
                  <c:v>1</c:v>
                </c:pt>
                <c:pt idx="22">
                  <c:v>5</c:v>
                </c:pt>
                <c:pt idx="23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4C-4DFC-A1BA-84DF06FAC35D}"/>
            </c:ext>
          </c:extLst>
        </c:ser>
        <c:ser>
          <c:idx val="2"/>
          <c:order val="2"/>
          <c:tx>
            <c:strRef>
              <c:f>Taul11!$E$3:$E$4</c:f>
              <c:strCache>
                <c:ptCount val="1"/>
                <c:pt idx="0">
                  <c:v>RsVNhO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Taul11!$A$5:$B$36</c:f>
              <c:multiLvlStrCache>
                <c:ptCount val="3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10</c:v>
                  </c:pt>
                  <c:pt idx="5">
                    <c:v>11</c:v>
                  </c:pt>
                  <c:pt idx="6">
                    <c:v>12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</c:v>
                  </c:pt>
                  <c:pt idx="12">
                    <c:v>6</c:v>
                  </c:pt>
                  <c:pt idx="13">
                    <c:v>8</c:v>
                  </c:pt>
                  <c:pt idx="14">
                    <c:v>9</c:v>
                  </c:pt>
                  <c:pt idx="15">
                    <c:v>10</c:v>
                  </c:pt>
                  <c:pt idx="16">
                    <c:v>11</c:v>
                  </c:pt>
                  <c:pt idx="17">
                    <c:v>12</c:v>
                  </c:pt>
                  <c:pt idx="18">
                    <c:v>1</c:v>
                  </c:pt>
                  <c:pt idx="19">
                    <c:v>2</c:v>
                  </c:pt>
                  <c:pt idx="20">
                    <c:v>3</c:v>
                  </c:pt>
                  <c:pt idx="21">
                    <c:v>4</c:v>
                  </c:pt>
                  <c:pt idx="22">
                    <c:v>5</c:v>
                  </c:pt>
                  <c:pt idx="23">
                    <c:v>6</c:v>
                  </c:pt>
                  <c:pt idx="24">
                    <c:v>7</c:v>
                  </c:pt>
                  <c:pt idx="25">
                    <c:v>8</c:v>
                  </c:pt>
                  <c:pt idx="26">
                    <c:v>9</c:v>
                  </c:pt>
                  <c:pt idx="27">
                    <c:v>10</c:v>
                  </c:pt>
                  <c:pt idx="28">
                    <c:v>11</c:v>
                  </c:pt>
                  <c:pt idx="29">
                    <c:v>12</c:v>
                  </c:pt>
                  <c:pt idx="30">
                    <c:v>1</c:v>
                  </c:pt>
                </c:lvl>
                <c:lvl>
                  <c:pt idx="0">
                    <c:v>2020</c:v>
                  </c:pt>
                  <c:pt idx="7">
                    <c:v>2021</c:v>
                  </c:pt>
                  <c:pt idx="18">
                    <c:v>2022</c:v>
                  </c:pt>
                  <c:pt idx="30">
                    <c:v>2023</c:v>
                  </c:pt>
                </c:lvl>
              </c:multiLvlStrCache>
            </c:multiLvlStrRef>
          </c:cat>
          <c:val>
            <c:numRef>
              <c:f>Taul11!$E$5:$E$36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4C-4DFC-A1BA-84DF06FAC35D}"/>
            </c:ext>
          </c:extLst>
        </c:ser>
        <c:ser>
          <c:idx val="3"/>
          <c:order val="3"/>
          <c:tx>
            <c:strRef>
              <c:f>Taul11!$F$3:$F$4</c:f>
              <c:strCache>
                <c:ptCount val="1"/>
                <c:pt idx="0">
                  <c:v>Inf B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Taul11!$A$5:$B$36</c:f>
              <c:multiLvlStrCache>
                <c:ptCount val="3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10</c:v>
                  </c:pt>
                  <c:pt idx="5">
                    <c:v>11</c:v>
                  </c:pt>
                  <c:pt idx="6">
                    <c:v>12</c:v>
                  </c:pt>
                  <c:pt idx="7">
                    <c:v>1</c:v>
                  </c:pt>
                  <c:pt idx="8">
                    <c:v>2</c:v>
                  </c:pt>
                  <c:pt idx="9">
                    <c:v>3</c:v>
                  </c:pt>
                  <c:pt idx="10">
                    <c:v>4</c:v>
                  </c:pt>
                  <c:pt idx="11">
                    <c:v>5</c:v>
                  </c:pt>
                  <c:pt idx="12">
                    <c:v>6</c:v>
                  </c:pt>
                  <c:pt idx="13">
                    <c:v>8</c:v>
                  </c:pt>
                  <c:pt idx="14">
                    <c:v>9</c:v>
                  </c:pt>
                  <c:pt idx="15">
                    <c:v>10</c:v>
                  </c:pt>
                  <c:pt idx="16">
                    <c:v>11</c:v>
                  </c:pt>
                  <c:pt idx="17">
                    <c:v>12</c:v>
                  </c:pt>
                  <c:pt idx="18">
                    <c:v>1</c:v>
                  </c:pt>
                  <c:pt idx="19">
                    <c:v>2</c:v>
                  </c:pt>
                  <c:pt idx="20">
                    <c:v>3</c:v>
                  </c:pt>
                  <c:pt idx="21">
                    <c:v>4</c:v>
                  </c:pt>
                  <c:pt idx="22">
                    <c:v>5</c:v>
                  </c:pt>
                  <c:pt idx="23">
                    <c:v>6</c:v>
                  </c:pt>
                  <c:pt idx="24">
                    <c:v>7</c:v>
                  </c:pt>
                  <c:pt idx="25">
                    <c:v>8</c:v>
                  </c:pt>
                  <c:pt idx="26">
                    <c:v>9</c:v>
                  </c:pt>
                  <c:pt idx="27">
                    <c:v>10</c:v>
                  </c:pt>
                  <c:pt idx="28">
                    <c:v>11</c:v>
                  </c:pt>
                  <c:pt idx="29">
                    <c:v>12</c:v>
                  </c:pt>
                  <c:pt idx="30">
                    <c:v>1</c:v>
                  </c:pt>
                </c:lvl>
                <c:lvl>
                  <c:pt idx="0">
                    <c:v>2020</c:v>
                  </c:pt>
                  <c:pt idx="7">
                    <c:v>2021</c:v>
                  </c:pt>
                  <c:pt idx="18">
                    <c:v>2022</c:v>
                  </c:pt>
                  <c:pt idx="30">
                    <c:v>2023</c:v>
                  </c:pt>
                </c:lvl>
              </c:multiLvlStrCache>
            </c:multiLvlStrRef>
          </c:cat>
          <c:val>
            <c:numRef>
              <c:f>Taul11!$F$5:$F$36</c:f>
              <c:numCache>
                <c:formatCode>General</c:formatCode>
                <c:ptCount val="31"/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4C-4DFC-A1BA-84DF06FAC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0194168"/>
        <c:axId val="740197120"/>
      </c:barChart>
      <c:catAx>
        <c:axId val="74019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0197120"/>
        <c:crosses val="autoZero"/>
        <c:auto val="1"/>
        <c:lblAlgn val="ctr"/>
        <c:lblOffset val="100"/>
        <c:noMultiLvlLbl val="0"/>
      </c:catAx>
      <c:valAx>
        <c:axId val="74019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019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9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5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4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718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9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66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59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4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66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8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695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B7BBC6-E592-4C68-9D70-E28024E1015C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6E1488-C978-455C-BC16-018A38E5258D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2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Ajankohtaista infektiontorjunnasta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Eval Jere Saarijärvi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85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1" y="365125"/>
            <a:ext cx="11125200" cy="3470275"/>
          </a:xfrm>
        </p:spPr>
        <p:txBody>
          <a:bodyPr>
            <a:normAutofit/>
          </a:bodyPr>
          <a:lstStyle/>
          <a:p>
            <a:r>
              <a:rPr lang="fi-FI" sz="3600" dirty="0" err="1" smtClean="0"/>
              <a:t>Covid</a:t>
            </a:r>
            <a:r>
              <a:rPr lang="fi-FI" sz="3600" dirty="0" smtClean="0"/>
              <a:t> Suomessa</a:t>
            </a:r>
            <a:br>
              <a:rPr lang="fi-FI" sz="3600" dirty="0" smtClean="0"/>
            </a:br>
            <a:r>
              <a:rPr lang="fi-FI" sz="2800" dirty="0" smtClean="0"/>
              <a:t>-Vuodeosastot</a:t>
            </a:r>
            <a:br>
              <a:rPr lang="fi-FI" sz="2800" dirty="0" smtClean="0"/>
            </a:br>
            <a:r>
              <a:rPr lang="fi-FI" sz="2800" dirty="0" smtClean="0"/>
              <a:t>-Tehot</a:t>
            </a:r>
            <a:endParaRPr lang="fi-FI" sz="2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18" y="525991"/>
            <a:ext cx="11352231" cy="6238876"/>
          </a:xfrm>
        </p:spPr>
      </p:pic>
    </p:spTree>
    <p:extLst>
      <p:ext uri="{BB962C8B-B14F-4D97-AF65-F5344CB8AC3E}">
        <p14:creationId xmlns:p14="http://schemas.microsoft.com/office/powerpoint/2010/main" val="35628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InRSCoV</a:t>
            </a:r>
            <a:r>
              <a:rPr lang="fi-FI" dirty="0" smtClean="0"/>
              <a:t> - Tehohoidetut meillä 2022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4" name="Sisällön paikkamerkk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340657"/>
              </p:ext>
            </p:extLst>
          </p:nvPr>
        </p:nvGraphicFramePr>
        <p:xfrm>
          <a:off x="868680" y="205838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InRSCoV</a:t>
            </a:r>
            <a:r>
              <a:rPr lang="fi-FI" dirty="0" smtClean="0"/>
              <a:t> OYS teho – viime vuodet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579584"/>
              </p:ext>
            </p:extLst>
          </p:nvPr>
        </p:nvGraphicFramePr>
        <p:xfrm>
          <a:off x="868680" y="206669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9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b="1" dirty="0" smtClean="0"/>
              <a:t>Hengitystievirukset</a:t>
            </a:r>
            <a:br>
              <a:rPr lang="fi-FI" sz="4400" b="1" dirty="0" smtClean="0"/>
            </a:br>
            <a:r>
              <a:rPr lang="fi-FI" sz="4400" dirty="0" smtClean="0"/>
              <a:t>HVA</a:t>
            </a:r>
            <a:endParaRPr lang="fi-FI" sz="4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76" y="437399"/>
            <a:ext cx="5491850" cy="6270971"/>
          </a:xfrm>
        </p:spPr>
      </p:pic>
    </p:spTree>
    <p:extLst>
      <p:ext uri="{BB962C8B-B14F-4D97-AF65-F5344CB8AC3E}">
        <p14:creationId xmlns:p14="http://schemas.microsoft.com/office/powerpoint/2010/main" val="16707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b="1" dirty="0" smtClean="0"/>
              <a:t>Hengitystievirukset</a:t>
            </a:r>
            <a:r>
              <a:rPr lang="fi-FI" sz="4400" dirty="0" smtClean="0"/>
              <a:t/>
            </a:r>
            <a:br>
              <a:rPr lang="fi-FI" sz="4400" dirty="0" smtClean="0"/>
            </a:br>
            <a:r>
              <a:rPr lang="fi-FI" sz="4400" dirty="0" smtClean="0"/>
              <a:t>HVA</a:t>
            </a:r>
            <a:endParaRPr lang="fi-FI" sz="4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76" y="437399"/>
            <a:ext cx="5491850" cy="6270971"/>
          </a:xfrm>
        </p:spPr>
      </p:pic>
      <p:sp>
        <p:nvSpPr>
          <p:cNvPr id="3" name="Suorakulmio 2"/>
          <p:cNvSpPr/>
          <p:nvPr/>
        </p:nvSpPr>
        <p:spPr>
          <a:xfrm>
            <a:off x="5454176" y="3092335"/>
            <a:ext cx="5491850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5454176" y="3275215"/>
            <a:ext cx="2451228" cy="1911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454176" y="1554480"/>
            <a:ext cx="5491850" cy="21613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5454176" y="6118167"/>
            <a:ext cx="5491850" cy="20781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1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3310"/>
          </a:xfrm>
        </p:spPr>
        <p:txBody>
          <a:bodyPr/>
          <a:lstStyle/>
          <a:p>
            <a:r>
              <a:rPr lang="fi-FI" b="1" dirty="0" smtClean="0"/>
              <a:t>Hengitystievirukset</a:t>
            </a:r>
            <a:r>
              <a:rPr lang="fi-FI" dirty="0" smtClean="0"/>
              <a:t> HVA – viimeiset viikot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71" y="1527350"/>
            <a:ext cx="7589520" cy="5172620"/>
          </a:xfrm>
        </p:spPr>
      </p:pic>
      <p:sp>
        <p:nvSpPr>
          <p:cNvPr id="5" name="5-sakarainen tähti 4"/>
          <p:cNvSpPr/>
          <p:nvPr/>
        </p:nvSpPr>
        <p:spPr>
          <a:xfrm>
            <a:off x="1945178" y="2477193"/>
            <a:ext cx="191193" cy="157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5-sakarainen tähti 5"/>
          <p:cNvSpPr/>
          <p:nvPr/>
        </p:nvSpPr>
        <p:spPr>
          <a:xfrm>
            <a:off x="1945178" y="3639418"/>
            <a:ext cx="191193" cy="157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5-sakarainen tähti 6"/>
          <p:cNvSpPr/>
          <p:nvPr/>
        </p:nvSpPr>
        <p:spPr>
          <a:xfrm>
            <a:off x="1945178" y="6162502"/>
            <a:ext cx="191193" cy="157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5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Hengitystievirukset - Varotoimet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 smtClean="0"/>
              <a:t>Covid</a:t>
            </a:r>
            <a:endParaRPr lang="fi-FI" sz="2800" dirty="0" smtClean="0"/>
          </a:p>
          <a:p>
            <a:pPr lvl="1"/>
            <a:r>
              <a:rPr lang="fi-FI" dirty="0" smtClean="0"/>
              <a:t>Varotoimet oireiden mukaan</a:t>
            </a:r>
          </a:p>
          <a:p>
            <a:pPr lvl="2"/>
            <a:r>
              <a:rPr lang="fi-FI" dirty="0" smtClean="0"/>
              <a:t>Ei erittäviä oireita – pisaravarotoimet</a:t>
            </a:r>
          </a:p>
          <a:p>
            <a:pPr lvl="2"/>
            <a:r>
              <a:rPr lang="fi-FI" dirty="0" smtClean="0"/>
              <a:t>Limainen/yskivä – pisara- ja kosketusvarotoimet</a:t>
            </a:r>
          </a:p>
          <a:p>
            <a:pPr lvl="2"/>
            <a:r>
              <a:rPr lang="fi-FI" dirty="0" smtClean="0"/>
              <a:t>Aerosolia tuottavissa toimenpiteissä ilmavarotoimet hlökunnan suojainten osalta</a:t>
            </a:r>
          </a:p>
          <a:p>
            <a:pPr lvl="3"/>
            <a:r>
              <a:rPr lang="fi-FI" dirty="0" smtClean="0"/>
              <a:t>NIV, AIRVO, in-/</a:t>
            </a:r>
            <a:r>
              <a:rPr lang="fi-FI" dirty="0" err="1" smtClean="0"/>
              <a:t>extubaatio</a:t>
            </a:r>
            <a:r>
              <a:rPr lang="fi-FI" dirty="0" smtClean="0"/>
              <a:t>, </a:t>
            </a:r>
            <a:r>
              <a:rPr lang="fi-FI" dirty="0" err="1" smtClean="0"/>
              <a:t>laryngo</a:t>
            </a:r>
            <a:r>
              <a:rPr lang="fi-FI" dirty="0" smtClean="0"/>
              <a:t>-/</a:t>
            </a:r>
            <a:r>
              <a:rPr lang="fi-FI" dirty="0" err="1" smtClean="0"/>
              <a:t>gastro</a:t>
            </a:r>
            <a:r>
              <a:rPr lang="fi-FI" dirty="0" smtClean="0"/>
              <a:t>-/</a:t>
            </a:r>
            <a:r>
              <a:rPr lang="fi-FI" dirty="0" err="1" smtClean="0"/>
              <a:t>bronkoskopia</a:t>
            </a:r>
            <a:r>
              <a:rPr lang="fi-FI" dirty="0" smtClean="0"/>
              <a:t>, limaimu, </a:t>
            </a:r>
            <a:r>
              <a:rPr lang="fi-FI" dirty="0" err="1" smtClean="0"/>
              <a:t>spira</a:t>
            </a:r>
            <a:r>
              <a:rPr lang="fi-FI" dirty="0" smtClean="0"/>
              <a:t>, </a:t>
            </a:r>
            <a:r>
              <a:rPr lang="fi-FI" dirty="0" err="1" smtClean="0"/>
              <a:t>trakeostooman</a:t>
            </a:r>
            <a:r>
              <a:rPr lang="fi-FI" dirty="0" smtClean="0"/>
              <a:t> hoito, elvytys</a:t>
            </a:r>
          </a:p>
          <a:p>
            <a:pPr lvl="1"/>
            <a:r>
              <a:rPr lang="fi-FI" dirty="0" smtClean="0"/>
              <a:t>Kesto:</a:t>
            </a:r>
          </a:p>
          <a:p>
            <a:pPr lvl="2"/>
            <a:r>
              <a:rPr lang="fi-FI" dirty="0" smtClean="0"/>
              <a:t>Oireeton/</a:t>
            </a:r>
            <a:r>
              <a:rPr lang="fi-FI" dirty="0" err="1" smtClean="0"/>
              <a:t>vähäoreinen</a:t>
            </a:r>
            <a:r>
              <a:rPr lang="fi-FI" dirty="0" smtClean="0"/>
              <a:t> 			– 5vrk</a:t>
            </a:r>
          </a:p>
          <a:p>
            <a:pPr lvl="2"/>
            <a:r>
              <a:rPr lang="fi-FI" dirty="0" smtClean="0"/>
              <a:t>Oireet nopeasti helpottamassa 		– 5vrk</a:t>
            </a:r>
          </a:p>
          <a:p>
            <a:pPr lvl="2"/>
            <a:r>
              <a:rPr lang="fi-FI" dirty="0" smtClean="0"/>
              <a:t>Hankalaoireinen </a:t>
            </a:r>
            <a:r>
              <a:rPr lang="fi-FI" dirty="0"/>
              <a:t>	</a:t>
            </a:r>
            <a:r>
              <a:rPr lang="fi-FI" dirty="0" smtClean="0"/>
              <a:t>			--- </a:t>
            </a:r>
            <a:r>
              <a:rPr lang="fi-FI" dirty="0" err="1" smtClean="0"/>
              <a:t>maks</a:t>
            </a:r>
            <a:r>
              <a:rPr lang="fi-FI" dirty="0" smtClean="0"/>
              <a:t> 10vrk</a:t>
            </a:r>
          </a:p>
        </p:txBody>
      </p:sp>
    </p:spTree>
    <p:extLst>
      <p:ext uri="{BB962C8B-B14F-4D97-AF65-F5344CB8AC3E}">
        <p14:creationId xmlns:p14="http://schemas.microsoft.com/office/powerpoint/2010/main" val="39599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Hengitystievirukset - Varotoimet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Influenssa</a:t>
            </a:r>
          </a:p>
          <a:p>
            <a:pPr lvl="1"/>
            <a:r>
              <a:rPr lang="fi-FI" dirty="0"/>
              <a:t>Varotoimet oireiden mukaan</a:t>
            </a:r>
          </a:p>
          <a:p>
            <a:pPr lvl="1"/>
            <a:r>
              <a:rPr lang="fi-FI" dirty="0" smtClean="0"/>
              <a:t>Aerosolia tuottavissa toimenpiteissä ilmavarotoimet hlökunnan suojainten osalta</a:t>
            </a:r>
          </a:p>
          <a:p>
            <a:pPr lvl="1"/>
            <a:r>
              <a:rPr lang="fi-FI" dirty="0" smtClean="0"/>
              <a:t>Viruslääkityksen ajan = 5vrk</a:t>
            </a:r>
          </a:p>
          <a:p>
            <a:pPr lvl="2"/>
            <a:r>
              <a:rPr lang="fi-FI" dirty="0"/>
              <a:t>J</a:t>
            </a:r>
            <a:r>
              <a:rPr lang="fi-FI" dirty="0" smtClean="0"/>
              <a:t>os ei lääkitystä: oireiden keston ajan, </a:t>
            </a:r>
            <a:r>
              <a:rPr lang="fi-FI" dirty="0" err="1" smtClean="0"/>
              <a:t>maks</a:t>
            </a:r>
            <a:r>
              <a:rPr lang="fi-FI" dirty="0" smtClean="0"/>
              <a:t> 7vrk</a:t>
            </a:r>
          </a:p>
          <a:p>
            <a:r>
              <a:rPr lang="fi-FI" dirty="0" smtClean="0"/>
              <a:t>RSV</a:t>
            </a:r>
          </a:p>
          <a:p>
            <a:pPr lvl="1"/>
            <a:r>
              <a:rPr lang="fi-FI" dirty="0"/>
              <a:t>Varotoimet oireiden </a:t>
            </a:r>
            <a:r>
              <a:rPr lang="fi-FI" dirty="0" smtClean="0"/>
              <a:t>mukaan</a:t>
            </a:r>
          </a:p>
          <a:p>
            <a:pPr lvl="1"/>
            <a:r>
              <a:rPr lang="fi-FI" dirty="0"/>
              <a:t>Aerosolia tuottavissa toimenpiteissä </a:t>
            </a:r>
            <a:r>
              <a:rPr lang="fi-FI" dirty="0" smtClean="0"/>
              <a:t>ilmavarotoimet hlökunnan suojainten osalta</a:t>
            </a:r>
            <a:endParaRPr lang="fi-FI" dirty="0"/>
          </a:p>
          <a:p>
            <a:pPr lvl="1"/>
            <a:r>
              <a:rPr lang="fi-FI" dirty="0" smtClean="0"/>
              <a:t>Oireiden keston ajan, </a:t>
            </a:r>
            <a:r>
              <a:rPr lang="fi-FI" dirty="0" err="1" smtClean="0"/>
              <a:t>maks</a:t>
            </a:r>
            <a:r>
              <a:rPr lang="fi-FI" dirty="0" smtClean="0"/>
              <a:t> 7vrk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6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Hengitystievirukset - altistus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Oireeton altistunut hoidetaan tavanomaisin varotoimin</a:t>
            </a:r>
          </a:p>
          <a:p>
            <a:pPr lvl="1"/>
            <a:r>
              <a:rPr lang="fi-FI" dirty="0" smtClean="0"/>
              <a:t>Jos kehittää oireet, siirretään yhden hengen huoneeseen ja otetaan näyte</a:t>
            </a:r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r>
              <a:rPr lang="fi-FI" dirty="0" smtClean="0"/>
              <a:t>Influenssalle sairaalahoidossa altistuneelle aloitetaan </a:t>
            </a:r>
            <a:r>
              <a:rPr lang="fi-FI" dirty="0" err="1" smtClean="0"/>
              <a:t>Tamiflu</a:t>
            </a:r>
            <a:r>
              <a:rPr lang="fi-FI" dirty="0" smtClean="0"/>
              <a:t> 75mg x 1 x 10vrk</a:t>
            </a:r>
          </a:p>
          <a:p>
            <a:pPr lvl="1"/>
            <a:r>
              <a:rPr lang="fi-FI" dirty="0" smtClean="0"/>
              <a:t>Jos </a:t>
            </a:r>
            <a:r>
              <a:rPr lang="fi-FI" dirty="0" err="1" smtClean="0"/>
              <a:t>p.o</a:t>
            </a:r>
            <a:r>
              <a:rPr lang="fi-FI" dirty="0" smtClean="0"/>
              <a:t>. ei onnistu, </a:t>
            </a:r>
            <a:r>
              <a:rPr lang="fi-FI" dirty="0" err="1" smtClean="0"/>
              <a:t>Rapivab</a:t>
            </a:r>
            <a:r>
              <a:rPr lang="fi-FI" dirty="0" smtClean="0"/>
              <a:t> 600mg </a:t>
            </a:r>
            <a:r>
              <a:rPr lang="fi-FI" dirty="0" err="1" smtClean="0"/>
              <a:t>i.v</a:t>
            </a:r>
            <a:r>
              <a:rPr lang="fi-FI" dirty="0" smtClean="0"/>
              <a:t>. kerta-annos immuunipuutteiselle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76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Suolistomikrobit – </a:t>
            </a:r>
            <a:r>
              <a:rPr lang="fi-FI" smtClean="0"/>
              <a:t>HVA 2022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9" y="2319250"/>
            <a:ext cx="11919482" cy="2053244"/>
          </a:xfrm>
        </p:spPr>
      </p:pic>
    </p:spTree>
    <p:extLst>
      <p:ext uri="{BB962C8B-B14F-4D97-AF65-F5344CB8AC3E}">
        <p14:creationId xmlns:p14="http://schemas.microsoft.com/office/powerpoint/2010/main" val="21310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Aiheet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Hengitystievirukset</a:t>
            </a:r>
          </a:p>
          <a:p>
            <a:pPr lvl="1"/>
            <a:r>
              <a:rPr lang="fi-FI" dirty="0" smtClean="0"/>
              <a:t>Covid19</a:t>
            </a:r>
          </a:p>
          <a:p>
            <a:pPr lvl="1"/>
            <a:r>
              <a:rPr lang="fi-FI" dirty="0" smtClean="0"/>
              <a:t>Influenssa</a:t>
            </a:r>
          </a:p>
          <a:p>
            <a:pPr lvl="1"/>
            <a:r>
              <a:rPr lang="fi-FI" dirty="0" err="1" smtClean="0">
                <a:solidFill>
                  <a:srgbClr val="7030A0"/>
                </a:solidFill>
              </a:rPr>
              <a:t>R</a:t>
            </a:r>
            <a:r>
              <a:rPr lang="fi-FI" dirty="0" err="1" smtClean="0"/>
              <a:t>espiratory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7030A0"/>
                </a:solidFill>
              </a:rPr>
              <a:t>S</a:t>
            </a:r>
            <a:r>
              <a:rPr lang="fi-FI" dirty="0" err="1" smtClean="0"/>
              <a:t>yncytial</a:t>
            </a:r>
            <a:r>
              <a:rPr lang="fi-FI" dirty="0" smtClean="0"/>
              <a:t> </a:t>
            </a:r>
            <a:r>
              <a:rPr lang="fi-FI" dirty="0" smtClean="0">
                <a:solidFill>
                  <a:srgbClr val="7030A0"/>
                </a:solidFill>
              </a:rPr>
              <a:t>V</a:t>
            </a:r>
            <a:r>
              <a:rPr lang="fi-FI" dirty="0" smtClean="0"/>
              <a:t>irus</a:t>
            </a:r>
          </a:p>
          <a:p>
            <a:pPr lvl="1"/>
            <a:endParaRPr lang="fi-FI" dirty="0"/>
          </a:p>
          <a:p>
            <a:r>
              <a:rPr lang="fi-FI" dirty="0" err="1" smtClean="0"/>
              <a:t>Gastroenteriitti</a:t>
            </a:r>
            <a:endParaRPr lang="fi-FI" dirty="0" smtClean="0"/>
          </a:p>
          <a:p>
            <a:pPr lvl="1"/>
            <a:r>
              <a:rPr lang="fi-FI" dirty="0" smtClean="0"/>
              <a:t>Norovirus</a:t>
            </a:r>
          </a:p>
          <a:p>
            <a:pPr lvl="1"/>
            <a:r>
              <a:rPr lang="fi-FI" dirty="0" err="1" smtClean="0"/>
              <a:t>Clostridioides</a:t>
            </a:r>
            <a:r>
              <a:rPr lang="fi-FI" dirty="0" smtClean="0"/>
              <a:t> </a:t>
            </a:r>
            <a:r>
              <a:rPr lang="fi-FI" dirty="0" err="1" smtClean="0"/>
              <a:t>difficile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40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Suolistomikrobit – HVA viime viikot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5" y="1690688"/>
            <a:ext cx="10823170" cy="3092334"/>
          </a:xfrm>
        </p:spPr>
      </p:pic>
      <p:sp>
        <p:nvSpPr>
          <p:cNvPr id="5" name="5-sakarainen tähti 4"/>
          <p:cNvSpPr/>
          <p:nvPr/>
        </p:nvSpPr>
        <p:spPr>
          <a:xfrm>
            <a:off x="588818" y="3078913"/>
            <a:ext cx="191193" cy="157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5-sakarainen tähti 5"/>
          <p:cNvSpPr/>
          <p:nvPr/>
        </p:nvSpPr>
        <p:spPr>
          <a:xfrm>
            <a:off x="588817" y="3416532"/>
            <a:ext cx="191193" cy="157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5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Suolistomikrobit – varotoimet &amp; altistus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Kosketusvarotoimet</a:t>
            </a:r>
          </a:p>
          <a:p>
            <a:pPr lvl="1"/>
            <a:r>
              <a:rPr lang="fi-FI" dirty="0" smtClean="0"/>
              <a:t>Oireiset päivät + 2vrk</a:t>
            </a:r>
          </a:p>
          <a:p>
            <a:pPr lvl="1"/>
            <a:endParaRPr lang="fi-FI" dirty="0"/>
          </a:p>
          <a:p>
            <a:r>
              <a:rPr lang="fi-FI" dirty="0" smtClean="0"/>
              <a:t>Altistunut</a:t>
            </a:r>
          </a:p>
          <a:p>
            <a:pPr lvl="1"/>
            <a:r>
              <a:rPr lang="fi-FI" dirty="0" smtClean="0"/>
              <a:t>Tavanomaiset varotoimet, osoitetaan oma WC</a:t>
            </a:r>
          </a:p>
          <a:p>
            <a:pPr lvl="2"/>
            <a:r>
              <a:rPr lang="fi-FI" dirty="0" smtClean="0"/>
              <a:t>Jos lähdepotilaalla </a:t>
            </a:r>
            <a:r>
              <a:rPr lang="fi-FI" b="1" dirty="0" smtClean="0"/>
              <a:t>noro/</a:t>
            </a:r>
            <a:r>
              <a:rPr lang="fi-FI" b="1" dirty="0" err="1" smtClean="0"/>
              <a:t>rota</a:t>
            </a:r>
            <a:r>
              <a:rPr lang="fi-FI" dirty="0" smtClean="0"/>
              <a:t>: altistuneiden kanssa huoneeseen ei saa ottaa uusia potilaita kolmeen vuorokauteen</a:t>
            </a:r>
          </a:p>
          <a:p>
            <a:pPr lvl="1"/>
            <a:r>
              <a:rPr lang="fi-FI" dirty="0" smtClean="0"/>
              <a:t>Jos kehittää oireet, siirretään omaan huoneeseen kosketusvarotoimin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82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Kysymyksiä?</a:t>
            </a:r>
          </a:p>
          <a:p>
            <a:r>
              <a:rPr lang="fi-FI" dirty="0" smtClean="0"/>
              <a:t>Kommentteja?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4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RSV maailmalla -ECDC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676"/>
            <a:ext cx="12193266" cy="3882044"/>
          </a:xfrm>
        </p:spPr>
      </p:pic>
    </p:spTree>
    <p:extLst>
      <p:ext uri="{BB962C8B-B14F-4D97-AF65-F5344CB8AC3E}">
        <p14:creationId xmlns:p14="http://schemas.microsoft.com/office/powerpoint/2010/main" val="6931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Influenssa maailmalla - ECDC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320"/>
            <a:ext cx="12183039" cy="3454891"/>
          </a:xfrm>
        </p:spPr>
      </p:pic>
    </p:spTree>
    <p:extLst>
      <p:ext uri="{BB962C8B-B14F-4D97-AF65-F5344CB8AC3E}">
        <p14:creationId xmlns:p14="http://schemas.microsoft.com/office/powerpoint/2010/main" val="19272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Influenssa maailmalla – vk47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61" y="1902243"/>
            <a:ext cx="5219700" cy="4181475"/>
          </a:xfrm>
        </p:spPr>
      </p:pic>
    </p:spTree>
    <p:extLst>
      <p:ext uri="{BB962C8B-B14F-4D97-AF65-F5344CB8AC3E}">
        <p14:creationId xmlns:p14="http://schemas.microsoft.com/office/powerpoint/2010/main" val="7861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Influenssa maailmalla – vk51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98" y="1908219"/>
            <a:ext cx="5305425" cy="4152900"/>
          </a:xfrm>
        </p:spPr>
      </p:pic>
    </p:spTree>
    <p:extLst>
      <p:ext uri="{BB962C8B-B14F-4D97-AF65-F5344CB8AC3E}">
        <p14:creationId xmlns:p14="http://schemas.microsoft.com/office/powerpoint/2010/main" val="25921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Influenssa maailmalla – vk03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57" y="1846263"/>
            <a:ext cx="5179268" cy="4119020"/>
          </a:xfrm>
        </p:spPr>
      </p:pic>
    </p:spTree>
    <p:extLst>
      <p:ext uri="{BB962C8B-B14F-4D97-AF65-F5344CB8AC3E}">
        <p14:creationId xmlns:p14="http://schemas.microsoft.com/office/powerpoint/2010/main" val="28143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0182"/>
          </a:xfrm>
        </p:spPr>
        <p:txBody>
          <a:bodyPr/>
          <a:lstStyle/>
          <a:p>
            <a:r>
              <a:rPr lang="fi-FI" dirty="0" smtClean="0"/>
              <a:t>Influenssa Suomessa - rokotukset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1469459"/>
            <a:ext cx="11803214" cy="5232226"/>
          </a:xfrm>
        </p:spPr>
      </p:pic>
    </p:spTree>
    <p:extLst>
      <p:ext uri="{BB962C8B-B14F-4D97-AF65-F5344CB8AC3E}">
        <p14:creationId xmlns:p14="http://schemas.microsoft.com/office/powerpoint/2010/main" val="19236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3557"/>
          </a:xfrm>
        </p:spPr>
        <p:txBody>
          <a:bodyPr/>
          <a:lstStyle/>
          <a:p>
            <a:r>
              <a:rPr lang="fi-FI" dirty="0" err="1" smtClean="0"/>
              <a:t>Covid</a:t>
            </a:r>
            <a:r>
              <a:rPr lang="fi-FI" dirty="0" smtClean="0"/>
              <a:t> maailmalla - ECDC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" y="1238809"/>
            <a:ext cx="10224655" cy="5619191"/>
          </a:xfrm>
        </p:spPr>
      </p:pic>
    </p:spTree>
    <p:extLst>
      <p:ext uri="{BB962C8B-B14F-4D97-AF65-F5344CB8AC3E}">
        <p14:creationId xmlns:p14="http://schemas.microsoft.com/office/powerpoint/2010/main" val="29232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Koulutuksen_x0020_ajankohta xmlns="0af04246-5dcb-4e38-b8a1-4adaeb368127">2023-02-07T22:00:00+00:00</Koulutuksen_x0020_ajankohta>
    <DokumenttienJarjestysnro xmlns="d3e50268-7799-48af-83c3-9a9b063078bc" xsi:nil="true"/>
    <Dokumjentin_x0020_hyväksyjä xmlns="0af04246-5dcb-4e38-b8a1-4adaeb368127">
      <UserInfo>
        <DisplayName>i:0#.w|oysnet\puhtote</DisplayName>
        <AccountId>249</AccountId>
        <AccountType/>
      </UserInfo>
    </Dokumjentin_x0020_hyväksyjä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Language xmlns="http://schemas.microsoft.com/sharepoint/v3">Finnish (Finland)</Language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p29133bec810493ea0a0db9a40008070 xmlns="d3e50268-7799-48af-83c3-9a9b063078bc">
      <Terms xmlns="http://schemas.microsoft.com/office/infopath/2007/PartnerControls"/>
    </p29133bec810493ea0a0db9a40008070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_dlc_DocId xmlns="d3e50268-7799-48af-83c3-9a9b063078bc">MUAVRSSTWASF-92438712-438</_dlc_DocId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PPSHP:n henkilöstö</TermName>
          <TermId xmlns="http://schemas.microsoft.com/office/infopath/2007/PartnerControls">7a49a948-31e0-4b0f-83ed-c01fa56f5934</TermId>
        </TermInfo>
      </Terms>
    </cd9fa66b05f24776892a63c6fb772e2f>
    <TaxCatchAll xmlns="d3e50268-7799-48af-83c3-9a9b063078bc">
      <Value>168</Value>
      <Value>166</Value>
      <Value>18</Value>
      <Value>10</Value>
      <Value>165</Value>
      <Value>3</Value>
      <Value>1</Value>
    </TaxCatchAll>
    <Dokumentin_x0020_sisällöstä_x0020_vastaava_x0028_t_x0029__x0020__x002f__x0020_asiantuntija_x0028_t_x0029_ xmlns="0af04246-5dcb-4e38-b8a1-4adaeb368127">
      <UserInfo>
        <DisplayName>i:0#.w|oysnet\saarijje</DisplayName>
        <AccountId>5724</AccountId>
        <AccountType/>
      </UserInfo>
    </Dokumentin_x0020_sisällöstä_x0020_vastaava_x0028_t_x0029__x0020__x002f__x0020_asiantuntija_x0028_t_x0029_>
    <dcbfe2a265e14726b4e3bf442009874f xmlns="d3e50268-7799-48af-83c3-9a9b063078bc">
      <Terms xmlns="http://schemas.microsoft.com/office/infopath/2007/PartnerControls"/>
    </dcbfe2a265e14726b4e3bf442009874f>
    <Julkaise_x0020_internetissä xmlns="d3e50268-7799-48af-83c3-9a9b063078bc">true</Julkaise_x0020_internetissä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Pohjois-Pohjanmaan sairaanhoitopiiri</TermName>
          <TermId xmlns="http://schemas.microsoft.com/office/infopath/2007/PartnerControls">be8cbbf1-c5fa-44e0-8d6c-f88ba4a3bcc6</TermId>
        </TermInfo>
      </Terms>
    </bad6acabb1c24909a1a688c49f883f4d>
    <Julkaise_x0020_intranetissa xmlns="d3e50268-7799-48af-83c3-9a9b063078bc">true</Julkaise_x0020_intranetissa>
    <Julkisuus xmlns="d3e50268-7799-48af-83c3-9a9b063078bc">Julkinen</Julkisuus>
    <_dlc_DocIdUrl xmlns="d3e50268-7799-48af-83c3-9a9b063078bc">
      <Url>https://internet.oysnet.ppshp.fi/dokumentit/_layouts/15/DocIdRedir.aspx?ID=MUAVRSSTWASF-92438712-438</Url>
      <Description>MUAVRSSTWASF-92438712-438</Description>
    </_dlc_DocIdUrl>
    <Viittaus_x0020_aiempaan_x0020_dokumentaatioon xmlns="d3e50268-7799-48af-83c3-9a9b063078bc">
      <Url xsi:nil="true"/>
      <Description xsi:nil="true"/>
    </Viittaus_x0020_aiempaan_x0020_dokumentaatioon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392A59C-2FF7-4046-82EF-00BC64374A3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F87B9B2-F199-4165-8D31-09A1C3FF8CB5}">
  <ds:schemaRefs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documentManagement/types"/>
    <ds:schemaRef ds:uri="d3e50268-7799-48af-83c3-9a9b063078bc"/>
    <ds:schemaRef ds:uri="0af04246-5dcb-4e38-b8a1-4adaeb36812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3E38D3-821D-448E-8791-D84E2FE8F165}"/>
</file>

<file path=customXml/itemProps4.xml><?xml version="1.0" encoding="utf-8"?>
<ds:datastoreItem xmlns:ds="http://schemas.openxmlformats.org/officeDocument/2006/customXml" ds:itemID="{F24DF440-F719-4698-B568-5C55DE7CC20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85081F2-E52E-4F04-BBC0-9529B499E23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368</TotalTime>
  <Words>283</Words>
  <Application>Microsoft Office PowerPoint</Application>
  <PresentationFormat>Laajakuva</PresentationFormat>
  <Paragraphs>65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</vt:lpstr>
      <vt:lpstr>Ajankohtaista infektiontorjunnasta</vt:lpstr>
      <vt:lpstr>Aiheet</vt:lpstr>
      <vt:lpstr>RSV maailmalla -ECDC</vt:lpstr>
      <vt:lpstr>Influenssa maailmalla - ECDC</vt:lpstr>
      <vt:lpstr>Influenssa maailmalla – vk47</vt:lpstr>
      <vt:lpstr>Influenssa maailmalla – vk51</vt:lpstr>
      <vt:lpstr>Influenssa maailmalla – vk03</vt:lpstr>
      <vt:lpstr>Influenssa Suomessa - rokotukset</vt:lpstr>
      <vt:lpstr>Covid maailmalla - ECDC</vt:lpstr>
      <vt:lpstr>Covid Suomessa -Vuodeosastot -Tehot</vt:lpstr>
      <vt:lpstr>InRSCoV - Tehohoidetut meillä 2022</vt:lpstr>
      <vt:lpstr>InRSCoV OYS teho – viime vuodet</vt:lpstr>
      <vt:lpstr>Hengitystievirukset HVA</vt:lpstr>
      <vt:lpstr>Hengitystievirukset HVA</vt:lpstr>
      <vt:lpstr>Hengitystievirukset HVA – viimeiset viikot</vt:lpstr>
      <vt:lpstr>Hengitystievirukset - Varotoimet</vt:lpstr>
      <vt:lpstr>Hengitystievirukset - Varotoimet</vt:lpstr>
      <vt:lpstr>Hengitystievirukset - altistus</vt:lpstr>
      <vt:lpstr>Suolistomikrobit – HVA 2022</vt:lpstr>
      <vt:lpstr>Suolistomikrobit – HVA viime viikot</vt:lpstr>
      <vt:lpstr>Suolistomikrobit – varotoimet &amp; altistus</vt:lpstr>
      <vt:lpstr>Kiitos!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Ajankohtaista infektiontorjunnasta 8.2.2023</dc:title>
  <dc:creator>Saarijärvi Jere</dc:creator>
  <cp:keywords/>
  <cp:lastModifiedBy>Jatta Holappa</cp:lastModifiedBy>
  <cp:revision>25</cp:revision>
  <dcterms:created xsi:type="dcterms:W3CDTF">2023-01-30T08:09:05Z</dcterms:created>
  <dcterms:modified xsi:type="dcterms:W3CDTF">2023-10-13T06:23:17Z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O">
    <vt:lpwstr/>
  </property>
  <property fmtid="{D5CDD505-2E9C-101B-9397-08002B2CF9AE}" pid="4" name="Kohde- / työntekijäryhmä">
    <vt:lpwstr>18;#PPSHP:n henkilöstö|7a49a948-31e0-4b0f-83ed-c01fa56f5934</vt:lpwstr>
  </property>
  <property fmtid="{D5CDD505-2E9C-101B-9397-08002B2CF9AE}" pid="5" name="ContentTypeId">
    <vt:lpwstr>0x010100E993358E494F344F8D6048E76D09AF020A007628AA875F93584E8BFB272C4723E035</vt:lpwstr>
  </property>
  <property fmtid="{D5CDD505-2E9C-101B-9397-08002B2CF9AE}" pid="6" name="Koulutusmateriaali (sisältötyypin metatieto)">
    <vt:lpwstr>165;#Koulutuksen aineisto|2a72a094-566d-460a-879e-2a18b80594d3</vt:lpwstr>
  </property>
  <property fmtid="{D5CDD505-2E9C-101B-9397-08002B2CF9AE}" pid="7" name="Kohdeorganisaatio">
    <vt:lpwstr>1;#Pohjois-Pohjanmaan sairaanhoitopiiri|be8cbbf1-c5fa-44e0-8d6c-f88ba4a3bcc6</vt:lpwstr>
  </property>
  <property fmtid="{D5CDD505-2E9C-101B-9397-08002B2CF9AE}" pid="8" name="_dlc_DocIdItemGuid">
    <vt:lpwstr>d0ed84b4-ec0f-47ac-92ae-a1adacc88e4c</vt:lpwstr>
  </property>
  <property fmtid="{D5CDD505-2E9C-101B-9397-08002B2CF9AE}" pid="9" name="Kriisiviestintä">
    <vt:lpwstr/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Organisaatiotiedon tarkennus toiminnan mukaan">
    <vt:lpwstr>168;#Infektioiden torjunta|d1bdb641-a1c1-4abf-b66a-298a776eaddb</vt:lpwstr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266500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